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9" r:id="rId5"/>
    <p:sldId id="260" r:id="rId6"/>
    <p:sldId id="263" r:id="rId7"/>
    <p:sldId id="264" r:id="rId8"/>
    <p:sldId id="261" r:id="rId9"/>
    <p:sldId id="262" r:id="rId10"/>
    <p:sldId id="265" r:id="rId11"/>
    <p:sldId id="266" r:id="rId12"/>
    <p:sldId id="267" r:id="rId13"/>
    <p:sldId id="268" r:id="rId14"/>
    <p:sldId id="269" r:id="rId15"/>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A01FFC-0C2F-4099-BBDE-67021129C1FD}" type="datetimeFigureOut">
              <a:rPr lang="es-CR" smtClean="0"/>
              <a:t>22/9/2020</a:t>
            </a:fld>
            <a:endParaRPr lang="es-C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C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2D3DC9C-CEB3-4AE1-B4C2-F229C1C146BD}" type="slidenum">
              <a:rPr lang="es-CR" smtClean="0"/>
              <a:t>‹Nº›</a:t>
            </a:fld>
            <a:endParaRPr lang="es-C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808606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22/9/2020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2173434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22/9/2020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23616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22/9/2020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989965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A01FFC-0C2F-4099-BBDE-67021129C1FD}" type="datetimeFigureOut">
              <a:rPr lang="es-CR" smtClean="0"/>
              <a:t>22/9/2020</a:t>
            </a:fld>
            <a:endParaRPr lang="es-C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C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287792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EA01FFC-0C2F-4099-BBDE-67021129C1FD}" type="datetimeFigureOut">
              <a:rPr lang="es-CR" smtClean="0"/>
              <a:t>22/9/2020</a:t>
            </a:fld>
            <a:endParaRPr lang="es-CR"/>
          </a:p>
        </p:txBody>
      </p:sp>
      <p:sp>
        <p:nvSpPr>
          <p:cNvPr id="6" name="Footer Placeholder 5"/>
          <p:cNvSpPr>
            <a:spLocks noGrp="1"/>
          </p:cNvSpPr>
          <p:nvPr>
            <p:ph type="ftr" sz="quarter" idx="11"/>
          </p:nvPr>
        </p:nvSpPr>
        <p:spPr/>
        <p:txBody>
          <a:bodyPr/>
          <a:lstStyle/>
          <a:p>
            <a:endParaRPr lang="es-CR"/>
          </a:p>
        </p:txBody>
      </p:sp>
      <p:sp>
        <p:nvSpPr>
          <p:cNvPr id="7" name="Slide Number Placeholder 6"/>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6831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EA01FFC-0C2F-4099-BBDE-67021129C1FD}" type="datetimeFigureOut">
              <a:rPr lang="es-CR" smtClean="0"/>
              <a:t>22/9/2020</a:t>
            </a:fld>
            <a:endParaRPr lang="es-CR"/>
          </a:p>
        </p:txBody>
      </p:sp>
      <p:sp>
        <p:nvSpPr>
          <p:cNvPr id="8" name="Footer Placeholder 7"/>
          <p:cNvSpPr>
            <a:spLocks noGrp="1"/>
          </p:cNvSpPr>
          <p:nvPr>
            <p:ph type="ftr" sz="quarter" idx="11"/>
          </p:nvPr>
        </p:nvSpPr>
        <p:spPr/>
        <p:txBody>
          <a:bodyPr/>
          <a:lstStyle/>
          <a:p>
            <a:endParaRPr lang="es-CR"/>
          </a:p>
        </p:txBody>
      </p:sp>
      <p:sp>
        <p:nvSpPr>
          <p:cNvPr id="9" name="Slide Number Placeholder 8"/>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41538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EA01FFC-0C2F-4099-BBDE-67021129C1FD}" type="datetimeFigureOut">
              <a:rPr lang="es-CR" smtClean="0"/>
              <a:t>22/9/2020</a:t>
            </a:fld>
            <a:endParaRPr lang="es-CR"/>
          </a:p>
        </p:txBody>
      </p:sp>
      <p:sp>
        <p:nvSpPr>
          <p:cNvPr id="4" name="Footer Placeholder 3"/>
          <p:cNvSpPr>
            <a:spLocks noGrp="1"/>
          </p:cNvSpPr>
          <p:nvPr>
            <p:ph type="ftr" sz="quarter" idx="11"/>
          </p:nvPr>
        </p:nvSpPr>
        <p:spPr/>
        <p:txBody>
          <a:bodyPr/>
          <a:lstStyle/>
          <a:p>
            <a:endParaRPr lang="es-CR"/>
          </a:p>
        </p:txBody>
      </p:sp>
      <p:sp>
        <p:nvSpPr>
          <p:cNvPr id="5" name="Slide Number Placeholder 4"/>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342322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01FFC-0C2F-4099-BBDE-67021129C1FD}" type="datetimeFigureOut">
              <a:rPr lang="es-CR" smtClean="0"/>
              <a:t>22/9/2020</a:t>
            </a:fld>
            <a:endParaRPr lang="es-CR"/>
          </a:p>
        </p:txBody>
      </p:sp>
      <p:sp>
        <p:nvSpPr>
          <p:cNvPr id="3" name="Footer Placeholder 2"/>
          <p:cNvSpPr>
            <a:spLocks noGrp="1"/>
          </p:cNvSpPr>
          <p:nvPr>
            <p:ph type="ftr" sz="quarter" idx="11"/>
          </p:nvPr>
        </p:nvSpPr>
        <p:spPr/>
        <p:txBody>
          <a:bodyPr/>
          <a:lstStyle/>
          <a:p>
            <a:endParaRPr lang="es-CR"/>
          </a:p>
        </p:txBody>
      </p:sp>
      <p:sp>
        <p:nvSpPr>
          <p:cNvPr id="4" name="Slide Number Placeholder 3"/>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154704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A01FFC-0C2F-4099-BBDE-67021129C1FD}" type="datetimeFigureOut">
              <a:rPr lang="es-CR" smtClean="0"/>
              <a:t>22/9/2020</a:t>
            </a:fld>
            <a:endParaRPr lang="es-C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65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A01FFC-0C2F-4099-BBDE-67021129C1FD}" type="datetimeFigureOut">
              <a:rPr lang="es-CR" smtClean="0"/>
              <a:t>22/9/2020</a:t>
            </a:fld>
            <a:endParaRPr lang="es-C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71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A01FFC-0C2F-4099-BBDE-67021129C1FD}" type="datetimeFigureOut">
              <a:rPr lang="es-CR" smtClean="0"/>
              <a:t>22/9/2020</a:t>
            </a:fld>
            <a:endParaRPr lang="es-C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C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2D3DC9C-CEB3-4AE1-B4C2-F229C1C146BD}" type="slidenum">
              <a:rPr lang="es-CR" smtClean="0"/>
              <a:t>‹Nº›</a:t>
            </a:fld>
            <a:endParaRPr lang="es-C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5433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368">
          <p15:clr>
            <a:srgbClr val="F26B43"/>
          </p15:clr>
        </p15:guide>
        <p15:guide id="4294967295" orient="horz" pos="1440">
          <p15:clr>
            <a:srgbClr val="F26B43"/>
          </p15:clr>
        </p15:guide>
        <p15:guide id="4294967295" orient="horz" pos="3696">
          <p15:clr>
            <a:srgbClr val="F26B43"/>
          </p15:clr>
        </p15:guide>
        <p15:guide id="4294967295" orient="horz" pos="432">
          <p15:clr>
            <a:srgbClr val="F26B43"/>
          </p15:clr>
        </p15:guide>
        <p15:guide id="4294967295" orient="horz" pos="1512">
          <p15:clr>
            <a:srgbClr val="F26B43"/>
          </p15:clr>
        </p15:guide>
        <p15:guide id="4294967295" pos="6912">
          <p15:clr>
            <a:srgbClr val="F26B43"/>
          </p15:clr>
        </p15:guide>
        <p15:guide id="4294967295" pos="936">
          <p15:clr>
            <a:srgbClr val="F26B43"/>
          </p15:clr>
        </p15:guide>
        <p15:guide id="4294967295"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2"/>
            <a:ext cx="9144000" cy="2609379"/>
          </a:xfrm>
        </p:spPr>
        <p:txBody>
          <a:bodyPr/>
          <a:lstStyle/>
          <a:p>
            <a:r>
              <a:rPr lang="es-CR" dirty="0" smtClean="0"/>
              <a:t>Análisis Del Sitio Web</a:t>
            </a:r>
            <a:endParaRPr lang="es-CR" dirty="0"/>
          </a:p>
        </p:txBody>
      </p:sp>
      <p:sp>
        <p:nvSpPr>
          <p:cNvPr id="3" name="Subtítulo 2"/>
          <p:cNvSpPr>
            <a:spLocks noGrp="1"/>
          </p:cNvSpPr>
          <p:nvPr>
            <p:ph type="subTitle" idx="1"/>
          </p:nvPr>
        </p:nvSpPr>
        <p:spPr/>
        <p:txBody>
          <a:bodyPr/>
          <a:lstStyle/>
          <a:p>
            <a:endParaRPr lang="es-CR" dirty="0"/>
          </a:p>
        </p:txBody>
      </p:sp>
    </p:spTree>
    <p:extLst>
      <p:ext uri="{BB962C8B-B14F-4D97-AF65-F5344CB8AC3E}">
        <p14:creationId xmlns:p14="http://schemas.microsoft.com/office/powerpoint/2010/main" val="3113166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Responsivo</a:t>
            </a:r>
            <a:endParaRPr lang="es-CR" dirty="0"/>
          </a:p>
        </p:txBody>
      </p:sp>
      <p:sp>
        <p:nvSpPr>
          <p:cNvPr id="3" name="Marcador de contenido 2"/>
          <p:cNvSpPr>
            <a:spLocks noGrp="1"/>
          </p:cNvSpPr>
          <p:nvPr>
            <p:ph idx="1"/>
          </p:nvPr>
        </p:nvSpPr>
        <p:spPr>
          <a:xfrm>
            <a:off x="1371600" y="1746422"/>
            <a:ext cx="9601200" cy="4120978"/>
          </a:xfrm>
        </p:spPr>
        <p:txBody>
          <a:bodyPr>
            <a:normAutofit/>
          </a:bodyPr>
          <a:lstStyle/>
          <a:p>
            <a:pPr marL="0" indent="0" algn="just">
              <a:buNone/>
            </a:pPr>
            <a:r>
              <a:rPr lang="es-ES" sz="2400" dirty="0" smtClean="0"/>
              <a:t>El sitio web cuenta diseño responsivo en la mayoría de las resoluciones para los dispositivos mas comunes, sin embargo cuenta con fallas en el diseño para adaptarse a un iPad en la resolución 1024 x 768. </a:t>
            </a:r>
            <a:endParaRPr lang="es-CR" sz="24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14" y="2970857"/>
            <a:ext cx="9554908" cy="3206106"/>
          </a:xfrm>
          <a:prstGeom prst="rect">
            <a:avLst/>
          </a:prstGeom>
        </p:spPr>
      </p:pic>
      <p:sp>
        <p:nvSpPr>
          <p:cNvPr id="8" name="Rectángulo 7"/>
          <p:cNvSpPr/>
          <p:nvPr/>
        </p:nvSpPr>
        <p:spPr>
          <a:xfrm>
            <a:off x="7792995" y="3089189"/>
            <a:ext cx="3130378" cy="3087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8"/>
          <p:cNvSpPr/>
          <p:nvPr/>
        </p:nvSpPr>
        <p:spPr>
          <a:xfrm>
            <a:off x="6734433" y="3089189"/>
            <a:ext cx="1058562" cy="2240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116382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Tiempo de carga</a:t>
            </a:r>
            <a:endParaRPr lang="es-CR" dirty="0"/>
          </a:p>
        </p:txBody>
      </p:sp>
      <p:sp>
        <p:nvSpPr>
          <p:cNvPr id="3" name="Marcador de contenido 2"/>
          <p:cNvSpPr>
            <a:spLocks noGrp="1"/>
          </p:cNvSpPr>
          <p:nvPr>
            <p:ph idx="1"/>
          </p:nvPr>
        </p:nvSpPr>
        <p:spPr>
          <a:xfrm>
            <a:off x="1371600" y="1729946"/>
            <a:ext cx="9601200" cy="4137454"/>
          </a:xfrm>
        </p:spPr>
        <p:txBody>
          <a:bodyPr>
            <a:normAutofit/>
          </a:bodyPr>
          <a:lstStyle/>
          <a:p>
            <a:pPr marL="0" indent="0" algn="just">
              <a:buNone/>
            </a:pPr>
            <a:r>
              <a:rPr lang="es-ES" sz="2400" dirty="0" smtClean="0"/>
              <a:t>El sitio web cuenta con un tiempo de carga de 2s a 5s dependiendo de la velocidad de internet del usuario.</a:t>
            </a:r>
            <a:endParaRPr lang="es-CR" sz="2400" dirty="0"/>
          </a:p>
        </p:txBody>
      </p:sp>
      <p:pic>
        <p:nvPicPr>
          <p:cNvPr id="4" name="2020-09-22 14-09-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2097" y="2792627"/>
            <a:ext cx="6376086" cy="3586549"/>
          </a:xfrm>
          <a:prstGeom prst="rect">
            <a:avLst/>
          </a:prstGeom>
        </p:spPr>
      </p:pic>
    </p:spTree>
    <p:extLst>
      <p:ext uri="{BB962C8B-B14F-4D97-AF65-F5344CB8AC3E}">
        <p14:creationId xmlns:p14="http://schemas.microsoft.com/office/powerpoint/2010/main" val="2035110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068259"/>
          </a:xfrm>
        </p:spPr>
        <p:txBody>
          <a:bodyPr/>
          <a:lstStyle/>
          <a:p>
            <a:r>
              <a:rPr lang="es-ES" dirty="0" smtClean="0"/>
              <a:t>Formularios</a:t>
            </a:r>
            <a:endParaRPr lang="es-CR" dirty="0"/>
          </a:p>
        </p:txBody>
      </p:sp>
      <p:sp>
        <p:nvSpPr>
          <p:cNvPr id="3" name="Marcador de contenido 2"/>
          <p:cNvSpPr>
            <a:spLocks noGrp="1"/>
          </p:cNvSpPr>
          <p:nvPr>
            <p:ph idx="1"/>
          </p:nvPr>
        </p:nvSpPr>
        <p:spPr>
          <a:xfrm>
            <a:off x="838200" y="1342768"/>
            <a:ext cx="10515600" cy="4834195"/>
          </a:xfrm>
        </p:spPr>
        <p:txBody>
          <a:bodyPr>
            <a:normAutofit/>
          </a:bodyPr>
          <a:lstStyle/>
          <a:p>
            <a:pPr marL="0" indent="0" algn="just">
              <a:buNone/>
            </a:pPr>
            <a:r>
              <a:rPr lang="es-ES" sz="2400" dirty="0" smtClean="0"/>
              <a:t>El sitio web cuenta con formularios con un diseño bastante agradable y cuyo flujo posee un orden adecuado, sin embargo existe la posibilidad de mejoras en el aprovechamiento del espacio y el orden de sus elementos.</a:t>
            </a:r>
            <a:endParaRPr lang="es-CR"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080184"/>
            <a:ext cx="7010400" cy="3448302"/>
          </a:xfrm>
          <a:prstGeom prst="rect">
            <a:avLst/>
          </a:prstGeom>
        </p:spPr>
      </p:pic>
      <p:sp>
        <p:nvSpPr>
          <p:cNvPr id="5" name="Rectángulo 4"/>
          <p:cNvSpPr/>
          <p:nvPr/>
        </p:nvSpPr>
        <p:spPr>
          <a:xfrm>
            <a:off x="2932670" y="5371070"/>
            <a:ext cx="42013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5"/>
          <p:cNvSpPr/>
          <p:nvPr/>
        </p:nvSpPr>
        <p:spPr>
          <a:xfrm>
            <a:off x="5457566" y="5373837"/>
            <a:ext cx="1948249" cy="80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 name="Rectángulo 6"/>
          <p:cNvSpPr/>
          <p:nvPr/>
        </p:nvSpPr>
        <p:spPr>
          <a:xfrm>
            <a:off x="8612658" y="6015617"/>
            <a:ext cx="646671" cy="322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9" name="Conector recto 8"/>
          <p:cNvCxnSpPr/>
          <p:nvPr/>
        </p:nvCxnSpPr>
        <p:spPr>
          <a:xfrm>
            <a:off x="6096000" y="4804335"/>
            <a:ext cx="0" cy="20536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932670" y="5775400"/>
            <a:ext cx="632665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553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Footer </a:t>
            </a:r>
            <a:endParaRPr lang="es-CR" dirty="0"/>
          </a:p>
        </p:txBody>
      </p:sp>
      <p:sp>
        <p:nvSpPr>
          <p:cNvPr id="3" name="Marcador de contenido 2"/>
          <p:cNvSpPr>
            <a:spLocks noGrp="1"/>
          </p:cNvSpPr>
          <p:nvPr>
            <p:ph idx="1"/>
          </p:nvPr>
        </p:nvSpPr>
        <p:spPr>
          <a:xfrm>
            <a:off x="1371600" y="1721708"/>
            <a:ext cx="9601200" cy="4145692"/>
          </a:xfrm>
        </p:spPr>
        <p:txBody>
          <a:bodyPr/>
          <a:lstStyle/>
          <a:p>
            <a:pPr marL="0" indent="0">
              <a:buNone/>
            </a:pPr>
            <a:r>
              <a:rPr lang="es-ES" dirty="0" smtClean="0"/>
              <a:t>El sitio web cuenta con un footer bastante completo y bien organizado, se podría mejorar un poco la visibilidad de los enlaces con un color un poco mas claro sin embargo el footer posee un buen diseño.</a:t>
            </a:r>
            <a:endParaRPr lang="es-C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271" y="3468128"/>
            <a:ext cx="9219858" cy="1960605"/>
          </a:xfrm>
          <a:prstGeom prst="rect">
            <a:avLst/>
          </a:prstGeom>
        </p:spPr>
      </p:pic>
    </p:spTree>
    <p:extLst>
      <p:ext uri="{BB962C8B-B14F-4D97-AF65-F5344CB8AC3E}">
        <p14:creationId xmlns:p14="http://schemas.microsoft.com/office/powerpoint/2010/main" val="3916673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Paleta de colores</a:t>
            </a:r>
            <a:endParaRPr lang="es-CR" dirty="0"/>
          </a:p>
        </p:txBody>
      </p:sp>
      <p:sp>
        <p:nvSpPr>
          <p:cNvPr id="3" name="Marcador de contenido 2"/>
          <p:cNvSpPr>
            <a:spLocks noGrp="1"/>
          </p:cNvSpPr>
          <p:nvPr>
            <p:ph idx="1"/>
          </p:nvPr>
        </p:nvSpPr>
        <p:spPr>
          <a:xfrm>
            <a:off x="1371600" y="1812324"/>
            <a:ext cx="9601200" cy="4055076"/>
          </a:xfrm>
        </p:spPr>
        <p:txBody>
          <a:bodyPr/>
          <a:lstStyle/>
          <a:p>
            <a:pPr marL="0" indent="0">
              <a:buNone/>
            </a:pPr>
            <a:r>
              <a:rPr lang="es-ES" dirty="0" smtClean="0"/>
              <a:t>EL sitio web cuenta con una paleta de colores bastante agradable y profesional, la cual, en mi opinión va acorde a la identidad de la compañía.</a:t>
            </a:r>
            <a:endParaRPr lang="es-C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422" y="3166814"/>
            <a:ext cx="7205156" cy="2757075"/>
          </a:xfrm>
          <a:prstGeom prst="rect">
            <a:avLst/>
          </a:prstGeom>
        </p:spPr>
      </p:pic>
    </p:spTree>
    <p:extLst>
      <p:ext uri="{BB962C8B-B14F-4D97-AF65-F5344CB8AC3E}">
        <p14:creationId xmlns:p14="http://schemas.microsoft.com/office/powerpoint/2010/main" val="1070398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Compañía Nacional De Fuerza Y Luz</a:t>
            </a:r>
            <a:endParaRPr lang="es-CR" dirty="0"/>
          </a:p>
        </p:txBody>
      </p:sp>
      <p:sp>
        <p:nvSpPr>
          <p:cNvPr id="3" name="Marcador de contenido 2"/>
          <p:cNvSpPr>
            <a:spLocks noGrp="1"/>
          </p:cNvSpPr>
          <p:nvPr>
            <p:ph idx="1"/>
          </p:nvPr>
        </p:nvSpPr>
        <p:spPr>
          <a:xfrm>
            <a:off x="1371600" y="1762897"/>
            <a:ext cx="9601200" cy="4104503"/>
          </a:xfrm>
        </p:spPr>
        <p:txBody>
          <a:bodyPr/>
          <a:lstStyle/>
          <a:p>
            <a:pPr marL="0" indent="0" algn="ctr">
              <a:buNone/>
            </a:pPr>
            <a:r>
              <a:rPr lang="es-ES" dirty="0" smtClean="0"/>
              <a:t>Es la empresa </a:t>
            </a:r>
            <a:r>
              <a:rPr lang="es-ES" dirty="0"/>
              <a:t>pública que distribuye y comercializa la energía eléctrica en la Gran Área Metropolitana de Costa Rica</a:t>
            </a:r>
            <a:endParaRPr lang="es-CR" dirty="0"/>
          </a:p>
        </p:txBody>
      </p:sp>
      <p:pic>
        <p:nvPicPr>
          <p:cNvPr id="1026" name="Picture 2" descr="Horarios CNFL - Band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457" y="2978833"/>
            <a:ext cx="6941086" cy="346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52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El sitio web de manera general, en cuestión de diseño, posee un estilo poco profesional, algunos de los componentes dentro de su flujo no poseen la dimensiones adecuadas, los tamaños de sus títulos y subtítulos exceden lo ideal y en alguna de sus resoluciones el diseño responsivo no ha sido debidamente tratado.</a:t>
            </a:r>
            <a:endParaRPr lang="es-CR" dirty="0"/>
          </a:p>
        </p:txBody>
      </p:sp>
    </p:spTree>
    <p:extLst>
      <p:ext uri="{BB962C8B-B14F-4D97-AF65-F5344CB8AC3E}">
        <p14:creationId xmlns:p14="http://schemas.microsoft.com/office/powerpoint/2010/main" val="4257355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Podemos observar como a nivel de Header el componente del idioma interviene directamente en el diseño que abarca el logo y el menú principal. Existe también un padding en el enlace de inicio que no cambia en ningún momento de la </a:t>
            </a:r>
            <a:r>
              <a:rPr lang="es-CR" dirty="0" smtClean="0"/>
              <a:t>página</a:t>
            </a:r>
            <a:r>
              <a:rPr lang="es-CR" dirty="0"/>
              <a:t> </a:t>
            </a:r>
            <a:r>
              <a:rPr lang="es-CR" dirty="0" smtClean="0"/>
              <a:t>y la hamburguesa se muestra en resoluciones que no son móviles.</a:t>
            </a:r>
            <a:endParaRPr lang="es-C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115" y="4677363"/>
            <a:ext cx="8647770" cy="858465"/>
          </a:xfrm>
          <a:prstGeom prst="rect">
            <a:avLst/>
          </a:prstGeom>
        </p:spPr>
      </p:pic>
      <p:sp>
        <p:nvSpPr>
          <p:cNvPr id="6" name="Rectángulo 5"/>
          <p:cNvSpPr/>
          <p:nvPr/>
        </p:nvSpPr>
        <p:spPr>
          <a:xfrm>
            <a:off x="2174789" y="4572001"/>
            <a:ext cx="2034746" cy="1070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8" name="Conector recto de flecha 7"/>
          <p:cNvCxnSpPr/>
          <p:nvPr/>
        </p:nvCxnSpPr>
        <p:spPr>
          <a:xfrm>
            <a:off x="609600" y="5090984"/>
            <a:ext cx="13757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5420498" y="4929360"/>
            <a:ext cx="733167" cy="74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12" name="Conector recto de flecha 11"/>
          <p:cNvCxnSpPr/>
          <p:nvPr/>
        </p:nvCxnSpPr>
        <p:spPr>
          <a:xfrm flipV="1">
            <a:off x="5824151" y="5830975"/>
            <a:ext cx="0" cy="611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29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Observamos </a:t>
            </a:r>
            <a:r>
              <a:rPr lang="es-CR" dirty="0" smtClean="0"/>
              <a:t>que existe </a:t>
            </a:r>
            <a:r>
              <a:rPr lang="es-CR" dirty="0" smtClean="0"/>
              <a:t>una sobrecarga de elementos en un solo espacio de la pantalla, no esta siendo aprovechado el espacio de manera adecuada y se llena la vista del usuario con todas las posibles consultas que puede realizar en un solo punto del entorno visual.</a:t>
            </a:r>
            <a:endParaRPr lang="es-C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9654" y="3825124"/>
            <a:ext cx="7492314" cy="2555971"/>
          </a:xfrm>
          <a:prstGeom prst="rect">
            <a:avLst/>
          </a:prstGeom>
        </p:spPr>
      </p:pic>
    </p:spTree>
    <p:extLst>
      <p:ext uri="{BB962C8B-B14F-4D97-AF65-F5344CB8AC3E}">
        <p14:creationId xmlns:p14="http://schemas.microsoft.com/office/powerpoint/2010/main" val="3818369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a:xfrm>
            <a:off x="1371600" y="1524000"/>
            <a:ext cx="9601200" cy="4343400"/>
          </a:xfrm>
        </p:spPr>
        <p:txBody>
          <a:bodyPr>
            <a:normAutofit/>
          </a:bodyPr>
          <a:lstStyle/>
          <a:p>
            <a:pPr marL="0" indent="0" algn="just">
              <a:buNone/>
            </a:pPr>
            <a:r>
              <a:rPr lang="es-ES" sz="2400" dirty="0" smtClean="0"/>
              <a:t>Poco aprovechamiento del espacio, en este caso observamos como los elementos están apilados del lado izquierdo, un uso ideal hubiese sido ordenarlos en el centro, esto considerando que son poco elementos lo que hay que usar en dicha página. Considero que hubiese sido mas agradable a la vista del usuario.</a:t>
            </a:r>
            <a:endParaRPr lang="es-CR" sz="2400" dirty="0"/>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568" y="3509318"/>
            <a:ext cx="8896864" cy="3031525"/>
          </a:xfrm>
          <a:prstGeom prst="rect">
            <a:avLst/>
          </a:prstGeom>
        </p:spPr>
      </p:pic>
      <p:cxnSp>
        <p:nvCxnSpPr>
          <p:cNvPr id="15" name="Conector recto 14"/>
          <p:cNvCxnSpPr>
            <a:stCxn id="13" idx="0"/>
            <a:endCxn id="13" idx="2"/>
          </p:cNvCxnSpPr>
          <p:nvPr/>
        </p:nvCxnSpPr>
        <p:spPr>
          <a:xfrm>
            <a:off x="6096000" y="3509318"/>
            <a:ext cx="0" cy="3031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3" idx="3"/>
          </p:cNvCxnSpPr>
          <p:nvPr/>
        </p:nvCxnSpPr>
        <p:spPr>
          <a:xfrm>
            <a:off x="1804086" y="5025080"/>
            <a:ext cx="8740346"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14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a:xfrm>
            <a:off x="1371600" y="1837038"/>
            <a:ext cx="9601200" cy="4030362"/>
          </a:xfrm>
        </p:spPr>
        <p:txBody>
          <a:bodyPr>
            <a:normAutofit/>
          </a:bodyPr>
          <a:lstStyle/>
          <a:p>
            <a:pPr marL="0" indent="0" algn="just">
              <a:buNone/>
            </a:pPr>
            <a:r>
              <a:rPr lang="es-ES" sz="2300" dirty="0" smtClean="0"/>
              <a:t>El sitio web cuenta con páginas cuyos diseños poseen los mismos patrones de inconsistencias que generan disgusto a la vista del usuario, nuevamente observamos como a nivel de header no existe armonía en el orden y la posición de los elementos generando así una mala experiencia de usuario.</a:t>
            </a:r>
            <a:endParaRPr lang="es-CR" sz="23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99" y="3737683"/>
            <a:ext cx="9587302" cy="1680518"/>
          </a:xfrm>
          <a:prstGeom prst="rect">
            <a:avLst/>
          </a:prstGeom>
        </p:spPr>
      </p:pic>
      <p:sp>
        <p:nvSpPr>
          <p:cNvPr id="5" name="Rectángulo 4"/>
          <p:cNvSpPr/>
          <p:nvPr/>
        </p:nvSpPr>
        <p:spPr>
          <a:xfrm>
            <a:off x="1382926" y="4314331"/>
            <a:ext cx="1081216"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0" name="Rectángulo 9"/>
          <p:cNvSpPr/>
          <p:nvPr/>
        </p:nvSpPr>
        <p:spPr>
          <a:xfrm>
            <a:off x="3280719" y="4314331"/>
            <a:ext cx="1081216"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1" name="Rectángulo 10"/>
          <p:cNvSpPr/>
          <p:nvPr/>
        </p:nvSpPr>
        <p:spPr>
          <a:xfrm>
            <a:off x="7949514" y="4314331"/>
            <a:ext cx="1416908"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8" name="Conector recto 7"/>
          <p:cNvCxnSpPr>
            <a:endCxn id="10" idx="1"/>
          </p:cNvCxnSpPr>
          <p:nvPr/>
        </p:nvCxnSpPr>
        <p:spPr>
          <a:xfrm>
            <a:off x="2372496" y="4577942"/>
            <a:ext cx="9082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3921211" y="4841553"/>
            <a:ext cx="402830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1923018"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flipV="1">
            <a:off x="3921211"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flipV="1">
            <a:off x="8649215"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196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Tamaño y orden de fuentes</a:t>
            </a:r>
            <a:endParaRPr lang="es-CR" dirty="0"/>
          </a:p>
        </p:txBody>
      </p:sp>
      <p:sp>
        <p:nvSpPr>
          <p:cNvPr id="3" name="Marcador de contenido 2"/>
          <p:cNvSpPr>
            <a:spLocks noGrp="1"/>
          </p:cNvSpPr>
          <p:nvPr>
            <p:ph idx="1"/>
          </p:nvPr>
        </p:nvSpPr>
        <p:spPr>
          <a:xfrm>
            <a:off x="1371600" y="1927654"/>
            <a:ext cx="9601200" cy="3939746"/>
          </a:xfrm>
        </p:spPr>
        <p:txBody>
          <a:bodyPr/>
          <a:lstStyle/>
          <a:p>
            <a:pPr marL="0" indent="0" algn="just">
              <a:buNone/>
            </a:pPr>
            <a:r>
              <a:rPr lang="es-ES" dirty="0" smtClean="0"/>
              <a:t>La tipografía utilizada es Open Sans la cual es una tipografía amigable en el ambiente web debido a su diseño simplista y amigable, sin embargo lo tamaños de fuente utilizados para títulos y subtítulos no son los adecuados.</a:t>
            </a:r>
            <a:endParaRPr lang="es-CR" dirty="0"/>
          </a:p>
        </p:txBody>
      </p:sp>
    </p:spTree>
    <p:extLst>
      <p:ext uri="{BB962C8B-B14F-4D97-AF65-F5344CB8AC3E}">
        <p14:creationId xmlns:p14="http://schemas.microsoft.com/office/powerpoint/2010/main" val="4182785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Tamaño y orden de fuentes</a:t>
            </a:r>
            <a:endParaRPr lang="es-CR" dirty="0"/>
          </a:p>
        </p:txBody>
      </p:sp>
      <p:sp>
        <p:nvSpPr>
          <p:cNvPr id="3" name="Marcador de contenido 2"/>
          <p:cNvSpPr>
            <a:spLocks noGrp="1"/>
          </p:cNvSpPr>
          <p:nvPr>
            <p:ph idx="1"/>
          </p:nvPr>
        </p:nvSpPr>
        <p:spPr>
          <a:xfrm>
            <a:off x="1371600" y="1713470"/>
            <a:ext cx="9601200" cy="4153930"/>
          </a:xfrm>
        </p:spPr>
        <p:txBody>
          <a:bodyPr>
            <a:normAutofit/>
          </a:bodyPr>
          <a:lstStyle/>
          <a:p>
            <a:pPr marL="0" indent="0" algn="just">
              <a:buNone/>
            </a:pPr>
            <a:r>
              <a:rPr lang="es-ES" sz="2400" dirty="0" smtClean="0"/>
              <a:t>Podemos observar el título de la sección “CNFL EN Línea” que posee un tamaño adecuado considerando que un “h1” sin embargo los siguientes subtítulos poseen un tamaño de fuente que complica un poco la lectura del mismo, se agrega además un estilo </a:t>
            </a:r>
            <a:r>
              <a:rPr lang="es-ES" sz="2400" i="1" dirty="0" smtClean="0"/>
              <a:t>itálica</a:t>
            </a:r>
            <a:r>
              <a:rPr lang="es-ES" sz="2400" dirty="0" smtClean="0"/>
              <a:t> al segundo subtítulo el cual en mi opinión no aporta nada al diseño de la sección.</a:t>
            </a:r>
            <a:endParaRPr lang="es-CR"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725" y="3789407"/>
            <a:ext cx="10060459" cy="2387556"/>
          </a:xfrm>
          <a:prstGeom prst="rect">
            <a:avLst/>
          </a:prstGeom>
        </p:spPr>
      </p:pic>
      <p:sp>
        <p:nvSpPr>
          <p:cNvPr id="5" name="Rectángulo 4"/>
          <p:cNvSpPr/>
          <p:nvPr/>
        </p:nvSpPr>
        <p:spPr>
          <a:xfrm>
            <a:off x="1145060" y="3715265"/>
            <a:ext cx="1449860" cy="86497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R" dirty="0"/>
          </a:p>
        </p:txBody>
      </p:sp>
      <p:cxnSp>
        <p:nvCxnSpPr>
          <p:cNvPr id="7" name="Conector recto de flecha 6"/>
          <p:cNvCxnSpPr/>
          <p:nvPr/>
        </p:nvCxnSpPr>
        <p:spPr>
          <a:xfrm flipH="1">
            <a:off x="2677298" y="4147751"/>
            <a:ext cx="15157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87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147</TotalTime>
  <Words>594</Words>
  <Application>Microsoft Office PowerPoint</Application>
  <PresentationFormat>Panorámica</PresentationFormat>
  <Paragraphs>27</Paragraphs>
  <Slides>14</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Franklin Gothic Book</vt:lpstr>
      <vt:lpstr>Crop</vt:lpstr>
      <vt:lpstr>Análisis Del Sitio Web</vt:lpstr>
      <vt:lpstr>Compañía Nacional De Fuerza Y Luz</vt:lpstr>
      <vt:lpstr>Diseño General</vt:lpstr>
      <vt:lpstr>Diseño General</vt:lpstr>
      <vt:lpstr>Diseño General</vt:lpstr>
      <vt:lpstr>Diseño General</vt:lpstr>
      <vt:lpstr>Diseño General</vt:lpstr>
      <vt:lpstr>Tamaño y orden de fuentes</vt:lpstr>
      <vt:lpstr>Tamaño y orden de fuentes</vt:lpstr>
      <vt:lpstr>Diseño Responsivo</vt:lpstr>
      <vt:lpstr>Tiempo de carga</vt:lpstr>
      <vt:lpstr>Formularios</vt:lpstr>
      <vt:lpstr>Footer </vt:lpstr>
      <vt:lpstr>Paleta de colores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Sitio Web</dc:title>
  <dc:creator>Kaze</dc:creator>
  <cp:lastModifiedBy>Kaze</cp:lastModifiedBy>
  <cp:revision>34</cp:revision>
  <dcterms:created xsi:type="dcterms:W3CDTF">2020-09-22T07:30:51Z</dcterms:created>
  <dcterms:modified xsi:type="dcterms:W3CDTF">2020-09-22T20:38:37Z</dcterms:modified>
</cp:coreProperties>
</file>